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66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972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18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88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621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633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658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44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28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471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51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1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3D5B9-2D75-49FD-A52B-835A40E4D5FC}" type="datetimeFigureOut">
              <a:rPr lang="ru-RU" smtClean="0"/>
              <a:t>03.04.2018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ED3D8-CCD2-438B-9A69-7E119C5967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242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.hut.fi/research/som-research/worldmap.html" TargetMode="External"/><Relationship Id="rId2" Type="http://schemas.openxmlformats.org/officeDocument/2006/relationships/hyperlink" Target="http://databank.worldbank.org/data/reports.aspx?source=world-development-indicat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i-junkie.com/ann/som/som1.html" TargetMode="External"/><Relationship Id="rId4" Type="http://schemas.openxmlformats.org/officeDocument/2006/relationships/hyperlink" Target="http://www.ai-junki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pdf/1312.5753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cc.umanitoba.ca/~umsidh52/PLNT7690/presentation/SOM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uvo_Kohonen" TargetMode="External"/><Relationship Id="rId3" Type="http://schemas.openxmlformats.org/officeDocument/2006/relationships/hyperlink" Target="https://en.wikipedia.org/wiki/Finland" TargetMode="External"/><Relationship Id="rId7" Type="http://schemas.openxmlformats.org/officeDocument/2006/relationships/hyperlink" Target="https://en.wikipedia.org/wiki/Academy_of_Finlan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ofessor_emeritus" TargetMode="External"/><Relationship Id="rId5" Type="http://schemas.openxmlformats.org/officeDocument/2006/relationships/hyperlink" Target="https://en.wikipedia.org/wiki/Doctor_of_Engineering" TargetMode="External"/><Relationship Id="rId4" Type="http://schemas.openxmlformats.org/officeDocument/2006/relationships/hyperlink" Target="https://en.wikipedia.org/wiki/Academi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Self Organizing Map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</a:t>
            </a:r>
          </a:p>
          <a:p>
            <a:r>
              <a:rPr lang="en-US" sz="1400" dirty="0" smtClean="0"/>
              <a:t>Aidos Sarsembayev, IITU, 2018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613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SOM is for?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your data is not labeled (very often) you need to categorize it somehow</a:t>
            </a:r>
          </a:p>
          <a:p>
            <a:r>
              <a:rPr lang="en-US" dirty="0" smtClean="0"/>
              <a:t>SOM finds the similar features in data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1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01111"/>
            <a:ext cx="8229600" cy="11430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Q: Can we identify groups on this plot?</a:t>
            </a:r>
            <a:endParaRPr lang="ru-RU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3719309" cy="379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K-Means clustering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166" y="2420414"/>
            <a:ext cx="3868182" cy="37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Прямая со стрелкой 5"/>
          <p:cNvCxnSpPr>
            <a:stCxn id="1026" idx="3"/>
            <a:endCxn id="1027" idx="1"/>
          </p:cNvCxnSpPr>
          <p:nvPr/>
        </p:nvCxnSpPr>
        <p:spPr>
          <a:xfrm flipV="1">
            <a:off x="3970829" y="4315814"/>
            <a:ext cx="986337" cy="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03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STEP 1</a:t>
            </a:r>
            <a:r>
              <a:rPr lang="en-US" dirty="0" smtClean="0"/>
              <a:t>: Choose the number K of clusters</a:t>
            </a:r>
          </a:p>
          <a:p>
            <a:r>
              <a:rPr lang="en-US" b="1" dirty="0" smtClean="0"/>
              <a:t>STEP 2</a:t>
            </a:r>
            <a:r>
              <a:rPr lang="en-US" dirty="0" smtClean="0"/>
              <a:t>: Select at random K points, the centroids (not necessarily from your dataset)</a:t>
            </a:r>
          </a:p>
          <a:p>
            <a:r>
              <a:rPr lang="en-US" b="1" dirty="0" smtClean="0"/>
              <a:t>STEP 3</a:t>
            </a:r>
            <a:r>
              <a:rPr lang="en-US" dirty="0" smtClean="0"/>
              <a:t>: Assign each data point to the closest centroid that forms clusters</a:t>
            </a:r>
          </a:p>
          <a:p>
            <a:r>
              <a:rPr lang="en-US" b="1" dirty="0" smtClean="0"/>
              <a:t>STEP 4</a:t>
            </a:r>
            <a:r>
              <a:rPr lang="en-US" dirty="0" smtClean="0"/>
              <a:t>: Compute and place the new centroid of each cluster</a:t>
            </a:r>
          </a:p>
          <a:p>
            <a:r>
              <a:rPr lang="en-US" b="1" dirty="0" smtClean="0"/>
              <a:t>STEP 5</a:t>
            </a:r>
            <a:r>
              <a:rPr lang="en-US" dirty="0" smtClean="0"/>
              <a:t>: Reassign each data point to the new closest centroid.</a:t>
            </a:r>
            <a:br>
              <a:rPr lang="en-US" dirty="0" smtClean="0"/>
            </a:br>
            <a:r>
              <a:rPr lang="en-US" dirty="0" smtClean="0"/>
              <a:t>If any reassignment took place, go to the STEP 4, otherwise terminate</a:t>
            </a:r>
            <a:endParaRPr lang="ru-RU" dirty="0"/>
          </a:p>
        </p:txBody>
      </p:sp>
      <p:sp>
        <p:nvSpPr>
          <p:cNvPr id="6" name="Стрелка вниз 5"/>
          <p:cNvSpPr/>
          <p:nvPr/>
        </p:nvSpPr>
        <p:spPr>
          <a:xfrm>
            <a:off x="694835" y="1700808"/>
            <a:ext cx="186771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низ 6"/>
          <p:cNvSpPr/>
          <p:nvPr/>
        </p:nvSpPr>
        <p:spPr>
          <a:xfrm>
            <a:off x="694835" y="2348880"/>
            <a:ext cx="186771" cy="720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>
            <a:off x="694835" y="3140968"/>
            <a:ext cx="186771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>
            <a:off x="694835" y="4005064"/>
            <a:ext cx="186771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Выгнутая влево стрелка 10"/>
          <p:cNvSpPr/>
          <p:nvPr/>
        </p:nvSpPr>
        <p:spPr>
          <a:xfrm rot="10800000" flipH="1">
            <a:off x="74431" y="3789040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Стрелка углом вверх 11"/>
          <p:cNvSpPr/>
          <p:nvPr/>
        </p:nvSpPr>
        <p:spPr>
          <a:xfrm rot="5400000">
            <a:off x="3863994" y="5493084"/>
            <a:ext cx="516130" cy="15483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004048" y="6093296"/>
            <a:ext cx="259228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model is ready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21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Choose the number K of clusters: K = 2</a:t>
            </a:r>
            <a:br>
              <a:rPr lang="en-US" sz="2400" dirty="0" smtClean="0"/>
            </a:br>
            <a:r>
              <a:rPr lang="en-US" sz="1400" dirty="0" smtClean="0"/>
              <a:t>*usually it is done programmatically in Python or R, but here we will choose it manually</a:t>
            </a:r>
            <a:endParaRPr lang="ru-RU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2"/>
          <a:stretch/>
        </p:blipFill>
        <p:spPr bwMode="auto">
          <a:xfrm>
            <a:off x="1403648" y="2348880"/>
            <a:ext cx="6336704" cy="3704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6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 at random K points, the centroids (not necessarily from your dataset</a:t>
            </a:r>
            <a:r>
              <a:rPr lang="en-US" sz="2400" dirty="0" smtClean="0"/>
              <a:t>)</a:t>
            </a:r>
            <a:endParaRPr lang="ru-RU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92896"/>
            <a:ext cx="6390979" cy="365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15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Assign each data point to the closest centroid that forms </a:t>
            </a:r>
            <a:r>
              <a:rPr lang="en-US" sz="2400" dirty="0" smtClean="0"/>
              <a:t>clusters</a:t>
            </a:r>
            <a:br>
              <a:rPr lang="en-US" sz="2400" dirty="0" smtClean="0"/>
            </a:br>
            <a:r>
              <a:rPr lang="en-US" sz="1200" dirty="0" smtClean="0"/>
              <a:t>*again: since we do it manually we will use some hacks from geometry, but in reality it works a bit different</a:t>
            </a:r>
            <a:endParaRPr lang="ru-RU" sz="1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3144"/>
            <a:ext cx="5760640" cy="347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84" y="2703144"/>
            <a:ext cx="6228184" cy="368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2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Compute and place the new centroid of each </a:t>
            </a:r>
            <a:r>
              <a:rPr lang="en-US" sz="2400" dirty="0" smtClean="0"/>
              <a:t>cluster</a:t>
            </a:r>
            <a:br>
              <a:rPr lang="en-US" sz="2400" dirty="0" smtClean="0"/>
            </a:br>
            <a:r>
              <a:rPr lang="en-US" sz="1200" dirty="0" smtClean="0"/>
              <a:t>*you need to find a ‘center of mass’ for the centroids by X and Y (visually) and move them towards that points</a:t>
            </a:r>
            <a:endParaRPr lang="ru-RU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6048672" cy="365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89" y="2471440"/>
            <a:ext cx="7212037" cy="419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6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Reassign each data point to the new closest centroid</a:t>
            </a:r>
            <a:r>
              <a:rPr lang="en-US" sz="1600" dirty="0" smtClean="0"/>
              <a:t>. If </a:t>
            </a:r>
            <a:r>
              <a:rPr lang="en-US" sz="1600" dirty="0"/>
              <a:t>any reassignment took place, go to the STEP 4, otherwise </a:t>
            </a:r>
            <a:r>
              <a:rPr lang="en-US" sz="1600" dirty="0" smtClean="0"/>
              <a:t>terminate</a:t>
            </a:r>
            <a:br>
              <a:rPr lang="en-US" sz="1600" dirty="0" smtClean="0"/>
            </a:br>
            <a:r>
              <a:rPr lang="en-US" sz="1200" dirty="0" smtClean="0"/>
              <a:t>*</a:t>
            </a:r>
            <a:endParaRPr lang="ru-RU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20888"/>
            <a:ext cx="7055026" cy="407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7385"/>
            <a:ext cx="7632848" cy="436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2204864"/>
            <a:ext cx="492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REASSIGNMANET took place, we go back to STEP 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839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Compute and place the new centroid of each </a:t>
            </a:r>
            <a:r>
              <a:rPr lang="en-US" sz="2400" dirty="0" smtClean="0"/>
              <a:t>cluster</a:t>
            </a:r>
            <a:br>
              <a:rPr lang="en-US" sz="2400" dirty="0" smtClean="0"/>
            </a:br>
            <a:r>
              <a:rPr lang="en-US" sz="1200" dirty="0" smtClean="0"/>
              <a:t>*you need to find a ‘center of mass’ for the centroids by X and Y (visually) and move them towards that points</a:t>
            </a:r>
            <a:endParaRPr lang="ru-RU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072784" cy="412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93027"/>
            <a:ext cx="7319739" cy="424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70147"/>
            <a:ext cx="7416824" cy="422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9" y="2319002"/>
            <a:ext cx="7428345" cy="427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012325" y="2225821"/>
            <a:ext cx="284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REASSIGNMANET took place</a:t>
            </a:r>
            <a:endParaRPr lang="ru-RU" dirty="0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10370"/>
            <a:ext cx="7488832" cy="43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58" y="2379273"/>
            <a:ext cx="7403265" cy="428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46" y="2323195"/>
            <a:ext cx="7395457" cy="434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07" y="2393027"/>
            <a:ext cx="7392415" cy="4299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9672" y="2780928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an iterative process, we repeat until the algorithm </a:t>
            </a:r>
            <a:r>
              <a:rPr lang="en-US" b="1" u="sng" dirty="0" smtClean="0"/>
              <a:t>CONVERGES</a:t>
            </a:r>
            <a:endParaRPr lang="ru-RU" b="1" u="sng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22" y="2176248"/>
            <a:ext cx="7954094" cy="461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60232" y="3140968"/>
            <a:ext cx="1753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 this:</a:t>
            </a:r>
            <a:br>
              <a:rPr lang="en-US" dirty="0" smtClean="0"/>
            </a:br>
            <a:r>
              <a:rPr lang="en-US" dirty="0" smtClean="0"/>
              <a:t>the equidistant line doesn’t reassign any points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7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MODEL IS READY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6753"/>
            <a:ext cx="7161237" cy="426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0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(Un)supervised DL</a:t>
            </a:r>
          </a:p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FF0000"/>
                </a:solidFill>
              </a:rPr>
              <a:t>SOM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</a:t>
            </a:r>
            <a:r>
              <a:rPr lang="en-US" dirty="0" smtClean="0">
                <a:solidFill>
                  <a:srgbClr val="FF0000"/>
                </a:solidFill>
              </a:rPr>
              <a:t>SOM</a:t>
            </a:r>
            <a:r>
              <a:rPr lang="en-US" dirty="0" smtClean="0"/>
              <a:t> is for?</a:t>
            </a:r>
          </a:p>
          <a:p>
            <a:r>
              <a:rPr lang="en-US" dirty="0" smtClean="0"/>
              <a:t>How does </a:t>
            </a:r>
            <a:r>
              <a:rPr lang="en-US" dirty="0" smtClean="0">
                <a:solidFill>
                  <a:srgbClr val="FF0000"/>
                </a:solidFill>
              </a:rPr>
              <a:t>SOM</a:t>
            </a:r>
            <a:r>
              <a:rPr lang="en-US" dirty="0" smtClean="0"/>
              <a:t> work?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64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2816"/>
            <a:ext cx="3553768" cy="429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2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5"/>
            <a:ext cx="3154581" cy="38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44008" y="2348880"/>
            <a:ext cx="4320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Q: if SOMs are used for decreasing dimensionality then how come 3 input nodes evolved to !9! output nodes?</a:t>
            </a:r>
          </a:p>
          <a:p>
            <a:endParaRPr lang="en-US" dirty="0" smtClean="0"/>
          </a:p>
          <a:p>
            <a:r>
              <a:rPr lang="en-US" dirty="0" smtClean="0"/>
              <a:t>A: in fact these 3 inputs are columns, which means that there are also rows present.</a:t>
            </a:r>
          </a:p>
          <a:p>
            <a:endParaRPr lang="en-US" dirty="0"/>
          </a:p>
          <a:p>
            <a:r>
              <a:rPr lang="en-US" dirty="0" smtClean="0"/>
              <a:t>Here SOM decreases 3d into 2d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276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44008" y="2348880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rearrange the view to the more neural </a:t>
            </a:r>
            <a:r>
              <a:rPr lang="en-US" dirty="0" err="1" smtClean="0"/>
              <a:t>networkish</a:t>
            </a:r>
            <a:r>
              <a:rPr lang="en-US" dirty="0" smtClean="0"/>
              <a:t> view</a:t>
            </a:r>
          </a:p>
          <a:p>
            <a:endParaRPr lang="en-US" dirty="0"/>
          </a:p>
          <a:p>
            <a:r>
              <a:rPr lang="en-US" dirty="0" smtClean="0"/>
              <a:t>NB: keep in mind that SOMs are different from traditional NNs, thus the terminology (</a:t>
            </a:r>
            <a:r>
              <a:rPr lang="en-US" dirty="0" err="1" smtClean="0"/>
              <a:t>i.g</a:t>
            </a:r>
            <a:r>
              <a:rPr lang="en-US" dirty="0" smtClean="0"/>
              <a:t>. weights, synapses </a:t>
            </a:r>
            <a:r>
              <a:rPr lang="en-US" dirty="0" err="1" smtClean="0"/>
              <a:t>etc</a:t>
            </a:r>
            <a:r>
              <a:rPr lang="en-US" dirty="0" smtClean="0"/>
              <a:t>) may differ as well.</a:t>
            </a:r>
            <a:endParaRPr lang="ru-R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4047753" cy="505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3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2348880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synapses connect the nodes.</a:t>
            </a:r>
          </a:p>
          <a:p>
            <a:r>
              <a:rPr lang="en-US" dirty="0" smtClean="0"/>
              <a:t>W1,1 - means Weight(</a:t>
            </a:r>
            <a:r>
              <a:rPr lang="en-US" dirty="0" err="1" smtClean="0"/>
              <a:t>OutputNode,InputNode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4" y="1196752"/>
            <a:ext cx="4214894" cy="546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63" y="1248956"/>
            <a:ext cx="4327088" cy="544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44008" y="3645024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However weight have different connotation in SOMs in contrast to ANNs.</a:t>
            </a:r>
          </a:p>
          <a:p>
            <a:r>
              <a:rPr lang="en-US" dirty="0" smtClean="0"/>
              <a:t>In ANNs we multiply X by W and apply activation function (AF).</a:t>
            </a:r>
          </a:p>
          <a:p>
            <a:r>
              <a:rPr lang="en-US" dirty="0" smtClean="0"/>
              <a:t>In SOMs there are no AFs. Weights are a characteristic of the nodes itself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1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292080" y="1916832"/>
            <a:ext cx="36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weights are the 3d coordinates of our inputs in our 2d space</a:t>
            </a:r>
          </a:p>
          <a:p>
            <a:endParaRPr lang="en-US" dirty="0"/>
          </a:p>
          <a:p>
            <a:r>
              <a:rPr lang="en-US" dirty="0" smtClean="0"/>
              <a:t>Next we will have a COMPETITION among the nodes to find out which of these nodes is closest (or best representative of) to the input row(s)</a:t>
            </a: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576801" cy="46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5" y="1595994"/>
            <a:ext cx="4837721" cy="495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4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851160" cy="498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7914507" cy="531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4" y="1143125"/>
            <a:ext cx="8761055" cy="556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8144" y="184482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distance results will be close to 1 because we will scale the inputs</a:t>
            </a:r>
            <a:endParaRPr lang="ru-RU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4" y="1169015"/>
            <a:ext cx="8720485" cy="5607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53060"/>
            <a:ext cx="8808395" cy="560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>
            <a:off x="1907704" y="1556792"/>
            <a:ext cx="496855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1520" y="134076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BMU – best matching unit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5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let’s enlarge our scale to understand it better</a:t>
            </a:r>
          </a:p>
          <a:p>
            <a:r>
              <a:rPr lang="en-US" dirty="0" smtClean="0"/>
              <a:t>Remember that here the main concept is the competition among the nodes</a:t>
            </a:r>
          </a:p>
          <a:p>
            <a:r>
              <a:rPr lang="en-US" dirty="0" smtClean="0"/>
              <a:t>The nodes are trying to pull as many surrounding nodes as they can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2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6061727" cy="497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36912"/>
            <a:ext cx="144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say we found our BMU here (the green node)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7681399" y="1844824"/>
            <a:ext cx="491001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7681399" y="2924944"/>
            <a:ext cx="491001" cy="1047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812360" y="4509120"/>
            <a:ext cx="432048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7740352" y="4221088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81399" y="3789040"/>
            <a:ext cx="1355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all are ordered rows:</a:t>
            </a:r>
          </a:p>
          <a:p>
            <a:r>
              <a:rPr lang="en-US" dirty="0" smtClean="0"/>
              <a:t>#1, #2 … #n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92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/>
          <a:lstStyle/>
          <a:p>
            <a:r>
              <a:rPr lang="en-US" dirty="0" smtClean="0"/>
              <a:t>Once we update it’s weight the Self Organizing MAP will come closer to that point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87883"/>
            <a:ext cx="8598793" cy="237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683568" y="4293096"/>
            <a:ext cx="936104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566124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map self organizes itself onto your input data, thus it is SOM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6488668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- Wikipedia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01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72200" y="1600200"/>
            <a:ext cx="2160240" cy="2620888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 smtClean="0"/>
              <a:t>The next thing that we have in SOM is the radius around BMU</a:t>
            </a:r>
          </a:p>
          <a:p>
            <a:r>
              <a:rPr lang="en-US" sz="1600" dirty="0" smtClean="0"/>
              <a:t>Every single point that fall inside the circle updates it’s weight. The closer the node to the center, the heavier the weight update is</a:t>
            </a:r>
            <a:endParaRPr lang="ru-RU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5804769" cy="483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40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Deep Learning is divided into </a:t>
            </a:r>
            <a:r>
              <a:rPr lang="en-US" b="1" dirty="0" smtClean="0"/>
              <a:t>2</a:t>
            </a:r>
            <a:r>
              <a:rPr lang="en-US" dirty="0" smtClean="0"/>
              <a:t> groups: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162077"/>
              </p:ext>
            </p:extLst>
          </p:nvPr>
        </p:nvGraphicFramePr>
        <p:xfrm>
          <a:off x="611560" y="2276872"/>
          <a:ext cx="732013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068"/>
                <a:gridCol w="36600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Supervised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UnSupervised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Artificial</a:t>
                      </a:r>
                      <a:r>
                        <a:rPr lang="en-US" baseline="0" dirty="0" smtClean="0"/>
                        <a:t> Neural Networks (ANN)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Self Organizing Maps (SOM)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Convolutional </a:t>
                      </a:r>
                      <a:r>
                        <a:rPr lang="en-US" baseline="0" dirty="0" smtClean="0"/>
                        <a:t> Neural Networks (CNN)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Boltzman</a:t>
                      </a:r>
                      <a:r>
                        <a:rPr lang="en-US" dirty="0" smtClean="0"/>
                        <a:t> Machines</a:t>
                      </a:r>
                      <a:r>
                        <a:rPr lang="en-US" baseline="0" dirty="0" smtClean="0"/>
                        <a:t> (BM)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Recurrent </a:t>
                      </a:r>
                      <a:r>
                        <a:rPr lang="en-US" baseline="0" dirty="0" smtClean="0"/>
                        <a:t> Neural Networks (RNN)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Auto Encoders (AE)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>
          <a:xfrm>
            <a:off x="609600" y="4365104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rgbClr val="FF0000"/>
                </a:solidFill>
              </a:rPr>
              <a:t>Although this list is not complete, for instance there are also: capsule networks, Generative adversarial networks (GAN), Lean and augmented data learning, Automated machine learning (</a:t>
            </a:r>
            <a:r>
              <a:rPr lang="en-US" sz="1800" i="1" dirty="0" err="1">
                <a:solidFill>
                  <a:srgbClr val="FF0000"/>
                </a:solidFill>
              </a:rPr>
              <a:t>AutoML</a:t>
            </a:r>
            <a:r>
              <a:rPr lang="en-US" sz="1800" i="1" dirty="0">
                <a:solidFill>
                  <a:srgbClr val="FF0000"/>
                </a:solidFill>
              </a:rPr>
              <a:t>) etc.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FF0000"/>
                </a:solidFill>
              </a:rPr>
              <a:t>The above listed are the most popular and well studied models so far.</a:t>
            </a:r>
          </a:p>
        </p:txBody>
      </p:sp>
    </p:spTree>
    <p:extLst>
      <p:ext uri="{BB962C8B-B14F-4D97-AF65-F5344CB8AC3E}">
        <p14:creationId xmlns:p14="http://schemas.microsoft.com/office/powerpoint/2010/main" val="38673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72200" y="1600200"/>
            <a:ext cx="2160240" cy="262088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Let’s say we found BMU for row #2</a:t>
            </a:r>
          </a:p>
          <a:p>
            <a:r>
              <a:rPr lang="en-US" sz="1600" dirty="0" smtClean="0"/>
              <a:t>It updates the surrounding (in radius) nodes as well</a:t>
            </a:r>
            <a:endParaRPr lang="ru-RU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70233"/>
            <a:ext cx="5875288" cy="483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35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But how do they actually fight with each other?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6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90488"/>
            <a:ext cx="8066087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76200"/>
            <a:ext cx="8085137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913"/>
            <a:ext cx="8075613" cy="673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7625"/>
            <a:ext cx="8132763" cy="676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0013"/>
            <a:ext cx="7970837" cy="665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6" y="76200"/>
            <a:ext cx="8066087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80963"/>
            <a:ext cx="8123237" cy="669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0488"/>
            <a:ext cx="7999413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7150"/>
            <a:ext cx="8113713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52388"/>
            <a:ext cx="8008937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6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90488"/>
            <a:ext cx="8037513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23813"/>
            <a:ext cx="8056563" cy="680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624"/>
            <a:ext cx="8132763" cy="666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6689"/>
            <a:ext cx="8085137" cy="657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624"/>
            <a:ext cx="8064896" cy="669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5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a one epoch of algorithm a unique feature of </a:t>
            </a:r>
            <a:r>
              <a:rPr lang="en-US" dirty="0" err="1" smtClean="0"/>
              <a:t>Kohonen</a:t>
            </a:r>
            <a:r>
              <a:rPr lang="en-US" dirty="0" smtClean="0"/>
              <a:t> algorithm is applied – which means that your radius is </a:t>
            </a:r>
            <a:r>
              <a:rPr lang="en-US" dirty="0" err="1" smtClean="0"/>
              <a:t>shrinked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20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150"/>
            <a:ext cx="8075613" cy="674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7150"/>
            <a:ext cx="8037513" cy="668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8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71438"/>
            <a:ext cx="8047037" cy="67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95353"/>
            <a:ext cx="8104187" cy="67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SOM work?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19"/>
          </a:xfrm>
        </p:spPr>
        <p:txBody>
          <a:bodyPr/>
          <a:lstStyle/>
          <a:p>
            <a:r>
              <a:rPr lang="en-US" dirty="0" smtClean="0"/>
              <a:t>The process becomes more accurate over the epochs reaching a very precise alignment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87883"/>
            <a:ext cx="8598793" cy="237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Прямая со стрелкой 6"/>
          <p:cNvCxnSpPr/>
          <p:nvPr/>
        </p:nvCxnSpPr>
        <p:spPr>
          <a:xfrm flipV="1">
            <a:off x="683568" y="4293096"/>
            <a:ext cx="936104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5661248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map self organizes itself onto your input data, thus it is SOM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6588224" y="6488668"/>
            <a:ext cx="255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Resource - Wikipedia</a:t>
            </a:r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5580112" y="2564904"/>
            <a:ext cx="2286000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28588"/>
            <a:ext cx="7989887" cy="659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know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SOMs retain topology of the input dataset</a:t>
            </a:r>
          </a:p>
          <a:p>
            <a:r>
              <a:rPr lang="en-US" dirty="0" smtClean="0"/>
              <a:t>SOMs reveal correlations that are not easy to identify</a:t>
            </a:r>
          </a:p>
          <a:p>
            <a:r>
              <a:rPr lang="en-US" dirty="0" smtClean="0"/>
              <a:t>SOMs classify data w/out supervision</a:t>
            </a:r>
          </a:p>
          <a:p>
            <a:r>
              <a:rPr lang="en-US" dirty="0" smtClean="0"/>
              <a:t>No target vector -&gt; no backpropagation</a:t>
            </a:r>
            <a:endParaRPr lang="en-US" dirty="0"/>
          </a:p>
          <a:p>
            <a:r>
              <a:rPr lang="en-US" dirty="0" smtClean="0"/>
              <a:t>No lateral connection between the nodes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61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Deep Learning is divided into </a:t>
            </a:r>
            <a:r>
              <a:rPr lang="en-US" b="1" dirty="0" smtClean="0"/>
              <a:t>2</a:t>
            </a:r>
            <a:r>
              <a:rPr lang="en-US" dirty="0" smtClean="0"/>
              <a:t> groups: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5916"/>
              </p:ext>
            </p:extLst>
          </p:nvPr>
        </p:nvGraphicFramePr>
        <p:xfrm>
          <a:off x="611560" y="2276872"/>
          <a:ext cx="7320136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068"/>
                <a:gridCol w="36600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Supervised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Artificial</a:t>
                      </a:r>
                      <a:r>
                        <a:rPr lang="en-US" baseline="0" dirty="0" smtClean="0"/>
                        <a:t> Neural Networks (ANN)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base NN model, gives us the prediction in probabilistic form; used for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regression and classification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Convolutional </a:t>
                      </a:r>
                      <a:r>
                        <a:rPr lang="en-US" baseline="0" dirty="0" smtClean="0"/>
                        <a:t> Neural Networks (CNN)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r>
                        <a:rPr lang="en-US" baseline="0" dirty="0" smtClean="0"/>
                        <a:t> of the data w/ spatial feature (</a:t>
                      </a:r>
                      <a:r>
                        <a:rPr lang="en-US" baseline="0" dirty="0" err="1" smtClean="0"/>
                        <a:t>i.g</a:t>
                      </a:r>
                      <a:r>
                        <a:rPr lang="en-US" baseline="0" dirty="0" smtClean="0"/>
                        <a:t>. </a:t>
                      </a:r>
                      <a:r>
                        <a:rPr lang="en-US" i="1" baseline="0" dirty="0" smtClean="0"/>
                        <a:t>images</a:t>
                      </a:r>
                      <a:r>
                        <a:rPr lang="en-US" baseline="0" dirty="0" smtClean="0"/>
                        <a:t>); used for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Computer Vision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Recurrent </a:t>
                      </a:r>
                      <a:r>
                        <a:rPr lang="en-US" baseline="0" dirty="0" smtClean="0"/>
                        <a:t> Neural Networks (RNN)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Prediction of sequential patterns (</a:t>
                      </a:r>
                      <a:r>
                        <a:rPr lang="en-US" dirty="0" err="1" smtClean="0"/>
                        <a:t>i.g</a:t>
                      </a:r>
                      <a:r>
                        <a:rPr lang="en-US" dirty="0" smtClean="0"/>
                        <a:t>. </a:t>
                      </a:r>
                      <a:r>
                        <a:rPr lang="en-US" i="1" u="none" dirty="0" smtClean="0"/>
                        <a:t>text, continuous numbers</a:t>
                      </a:r>
                      <a:r>
                        <a:rPr lang="en-US" dirty="0" smtClean="0"/>
                        <a:t>); used for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time series analysis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Appendix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databank.worldbank.org/data/reports.aspx?source=world-development-indicators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www.cis.hut.fi/research/som-research/worldmap.html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http://www.ai-junkie.com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www.ai-junkie.com/ann/som/som1.html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30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Deep Learning is divided into </a:t>
            </a:r>
            <a:r>
              <a:rPr lang="en-US" b="1" dirty="0" smtClean="0"/>
              <a:t>2</a:t>
            </a:r>
            <a:r>
              <a:rPr lang="en-US" dirty="0" smtClean="0"/>
              <a:t> groups: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10486"/>
              </p:ext>
            </p:extLst>
          </p:nvPr>
        </p:nvGraphicFramePr>
        <p:xfrm>
          <a:off x="611560" y="2276872"/>
          <a:ext cx="7320136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068"/>
                <a:gridCol w="36600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UnSupervised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Application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Self Organizing Maps (SOM)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Used for Feature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s Detection. </a:t>
                      </a:r>
                      <a:r>
                        <a:rPr lang="en-US" dirty="0" smtClean="0"/>
                        <a:t>Recognizes</a:t>
                      </a:r>
                      <a:r>
                        <a:rPr lang="en-US" baseline="0" dirty="0" smtClean="0"/>
                        <a:t> classes in uncategorized data (a type of ANN used for dimensionality reduction)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Boltzman</a:t>
                      </a:r>
                      <a:r>
                        <a:rPr lang="en-US" dirty="0" smtClean="0"/>
                        <a:t> Machines</a:t>
                      </a:r>
                      <a:r>
                        <a:rPr lang="en-US" baseline="0" dirty="0" smtClean="0"/>
                        <a:t> (BM)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Used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for Recommendation Systems </a:t>
                      </a:r>
                      <a:r>
                        <a:rPr lang="en-US" dirty="0" smtClean="0"/>
                        <a:t>(type</a:t>
                      </a:r>
                      <a:r>
                        <a:rPr lang="en-US" baseline="0" dirty="0" smtClean="0"/>
                        <a:t> of RNN</a:t>
                      </a:r>
                      <a:r>
                        <a:rPr lang="en-US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 Encoders (AE)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Used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for Recommendation Systems. </a:t>
                      </a:r>
                      <a:r>
                        <a:rPr lang="en-US" baseline="0" dirty="0" smtClean="0"/>
                        <a:t>Also a type of ANN used for dimensionality reduction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7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SOM?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was invented in 1980s by </a:t>
            </a:r>
            <a:r>
              <a:rPr lang="en-US" sz="2400" dirty="0" err="1"/>
              <a:t>Teuvo</a:t>
            </a:r>
            <a:r>
              <a:rPr lang="en-US" sz="2400" dirty="0"/>
              <a:t> </a:t>
            </a:r>
            <a:r>
              <a:rPr lang="en-US" sz="2400" dirty="0" err="1"/>
              <a:t>Kohonen</a:t>
            </a:r>
            <a:endParaRPr lang="en-US" sz="2400" dirty="0"/>
          </a:p>
          <a:p>
            <a:r>
              <a:rPr lang="en-US" sz="2400" dirty="0" smtClean="0"/>
              <a:t>SOM </a:t>
            </a:r>
            <a:r>
              <a:rPr lang="en-US" sz="2400" dirty="0"/>
              <a:t>is a tool for visualizing low-dimensional views of high-dimensional data, akin to multidimensional scaling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Data can be 1D, 2D or 3D</a:t>
            </a:r>
            <a:endParaRPr lang="en-US" sz="2400" dirty="0" smtClean="0"/>
          </a:p>
          <a:p>
            <a:r>
              <a:rPr lang="en-US" sz="2400" dirty="0" smtClean="0"/>
              <a:t>Self-organizing </a:t>
            </a:r>
            <a:r>
              <a:rPr lang="en-US" sz="2400" dirty="0"/>
              <a:t>maps are a method of clustering the highly dimensional data and arranging the developed clusters onto a grid (at least in the case of 2D)</a:t>
            </a:r>
          </a:p>
          <a:p>
            <a:r>
              <a:rPr lang="en-US" sz="2400" dirty="0"/>
              <a:t>Easy to implement; reasonably fast and can be scaled for use with large data </a:t>
            </a:r>
            <a:r>
              <a:rPr lang="en-US" sz="2400" dirty="0" smtClean="0"/>
              <a:t>sets</a:t>
            </a:r>
          </a:p>
          <a:p>
            <a:r>
              <a:rPr lang="en-US" sz="2400" dirty="0" smtClean="0"/>
              <a:t>Basically you take a high dimensioned data (lots of columns of dataset) and stick it into a map (</a:t>
            </a:r>
            <a:r>
              <a:rPr lang="en-US" sz="2400" dirty="0" err="1" smtClean="0"/>
              <a:t>i.g</a:t>
            </a:r>
            <a:r>
              <a:rPr lang="en-US" sz="2400" dirty="0" smtClean="0"/>
              <a:t>. </a:t>
            </a:r>
            <a:r>
              <a:rPr lang="en-US" sz="2400" smtClean="0"/>
              <a:t>2d map)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954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 example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148064" y="6457890"/>
            <a:ext cx="4860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Source </a:t>
            </a:r>
            <a:r>
              <a:rPr lang="en-US" sz="1000" dirty="0">
                <a:hlinkClick r:id="rId2"/>
              </a:rPr>
              <a:t>https://</a:t>
            </a:r>
            <a:r>
              <a:rPr lang="en-US" sz="1000" dirty="0" smtClean="0">
                <a:hlinkClick r:id="rId2"/>
              </a:rPr>
              <a:t>arxiv.org/pdf/1312.5753.pdf</a:t>
            </a:r>
            <a:endParaRPr lang="en-US" sz="1000" dirty="0" smtClean="0"/>
          </a:p>
          <a:p>
            <a:endParaRPr lang="ru-RU" sz="10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380312" cy="453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4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 example</a:t>
            </a:r>
            <a:endParaRPr lang="ru-RU" dirty="0"/>
          </a:p>
        </p:txBody>
      </p:sp>
      <p:pic>
        <p:nvPicPr>
          <p:cNvPr id="4" name="Picture 6" descr="http://home.cc.umanitoba.ca/~umsidh52/PLNT7690/presentation/povertyS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804706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499992" y="641037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Source </a:t>
            </a:r>
            <a:r>
              <a:rPr lang="en-US" sz="1000" dirty="0" smtClean="0">
                <a:hlinkClick r:id="rId3"/>
              </a:rPr>
              <a:t>http</a:t>
            </a:r>
            <a:r>
              <a:rPr lang="en-US" sz="1000" dirty="0">
                <a:hlinkClick r:id="rId3"/>
              </a:rPr>
              <a:t>://home.cc.umanitoba.ca/~</a:t>
            </a:r>
            <a:r>
              <a:rPr lang="en-US" sz="1000" dirty="0" smtClean="0">
                <a:hlinkClick r:id="rId3"/>
              </a:rPr>
              <a:t>umsidh52/PLNT7690/presentation/SOM.html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562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Teuvo</a:t>
            </a:r>
            <a:r>
              <a:rPr lang="en-US" dirty="0"/>
              <a:t> </a:t>
            </a:r>
            <a:r>
              <a:rPr lang="en-US" dirty="0" err="1"/>
              <a:t>Kohonen</a:t>
            </a:r>
            <a:endParaRPr lang="ru-RU" dirty="0"/>
          </a:p>
        </p:txBody>
      </p:sp>
      <p:pic>
        <p:nvPicPr>
          <p:cNvPr id="2050" name="Picture 2" descr="http://www.aka.fi/globalassets/kuvat/henkilot/teuvo-kohonen-9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785508" cy="27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259632" y="4511322"/>
            <a:ext cx="6552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(born July 11, 1934) is a prominent </a:t>
            </a:r>
            <a:r>
              <a:rPr lang="en-US" dirty="0">
                <a:hlinkClick r:id="rId3" tooltip="Finland"/>
              </a:rPr>
              <a:t>Finnish</a:t>
            </a:r>
            <a:r>
              <a:rPr lang="en-US" dirty="0"/>
              <a:t> </a:t>
            </a:r>
            <a:r>
              <a:rPr lang="en-US" dirty="0">
                <a:hlinkClick r:id="rId4" tooltip="Academic"/>
              </a:rPr>
              <a:t>academic</a:t>
            </a:r>
            <a:r>
              <a:rPr lang="en-US" dirty="0"/>
              <a:t> (</a:t>
            </a:r>
            <a:r>
              <a:rPr lang="en-US" dirty="0">
                <a:hlinkClick r:id="rId5" tooltip="Doctor of Engineering"/>
              </a:rPr>
              <a:t>Dr. Eng.</a:t>
            </a:r>
            <a:r>
              <a:rPr lang="en-US" dirty="0"/>
              <a:t>) and researcher. He is currently </a:t>
            </a:r>
            <a:r>
              <a:rPr lang="en-US" dirty="0">
                <a:hlinkClick r:id="rId6" tooltip="Professor emeritus"/>
              </a:rPr>
              <a:t>professor emeritus</a:t>
            </a:r>
            <a:r>
              <a:rPr lang="en-US" dirty="0"/>
              <a:t> of the </a:t>
            </a:r>
            <a:r>
              <a:rPr lang="en-US" dirty="0">
                <a:hlinkClick r:id="rId7" tooltip="Academy of Finland"/>
              </a:rPr>
              <a:t>Academy of Finland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6139778" y="6450253"/>
            <a:ext cx="2996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Source </a:t>
            </a:r>
            <a:r>
              <a:rPr lang="en-US" sz="1000" dirty="0" smtClean="0">
                <a:hlinkClick r:id="rId8"/>
              </a:rPr>
              <a:t>https</a:t>
            </a:r>
            <a:r>
              <a:rPr lang="en-US" sz="1000" dirty="0">
                <a:hlinkClick r:id="rId8"/>
              </a:rPr>
              <a:t>://</a:t>
            </a:r>
            <a:r>
              <a:rPr lang="en-US" sz="1000" dirty="0" smtClean="0">
                <a:hlinkClick r:id="rId8"/>
              </a:rPr>
              <a:t>en.wikipedia.org/wiki/Teuvo_Kohonen</a:t>
            </a:r>
            <a:endParaRPr lang="en-US" sz="1000" dirty="0" smtClean="0"/>
          </a:p>
          <a:p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271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1186</Words>
  <Application>Microsoft Office PowerPoint</Application>
  <PresentationFormat>Экран (4:3)</PresentationFormat>
  <Paragraphs>144</Paragraphs>
  <Slides>40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Self Organizing Map</vt:lpstr>
      <vt:lpstr>Outline</vt:lpstr>
      <vt:lpstr>Before we start</vt:lpstr>
      <vt:lpstr>Before we start</vt:lpstr>
      <vt:lpstr>Before we start</vt:lpstr>
      <vt:lpstr>What is SOM?</vt:lpstr>
      <vt:lpstr>SOM example</vt:lpstr>
      <vt:lpstr>SOM example</vt:lpstr>
      <vt:lpstr>Teuvo Kohonen</vt:lpstr>
      <vt:lpstr>What SOM is for?</vt:lpstr>
      <vt:lpstr>Q: Can we identify groups on this plot?</vt:lpstr>
      <vt:lpstr>K-Means algorithm</vt:lpstr>
      <vt:lpstr>STEP 1</vt:lpstr>
      <vt:lpstr>STEP 2</vt:lpstr>
      <vt:lpstr>STEP 3</vt:lpstr>
      <vt:lpstr>STEP 4</vt:lpstr>
      <vt:lpstr>STEP 5</vt:lpstr>
      <vt:lpstr>STEP 4</vt:lpstr>
      <vt:lpstr>YOUR MODEL IS READY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How do SOM work?</vt:lpstr>
      <vt:lpstr>Презентация PowerPoint</vt:lpstr>
      <vt:lpstr>Презентация PowerPoint</vt:lpstr>
      <vt:lpstr>How do SOM work?</vt:lpstr>
      <vt:lpstr>Презентация PowerPoint</vt:lpstr>
      <vt:lpstr>Презентация PowerPoint</vt:lpstr>
      <vt:lpstr>How do SOM work?</vt:lpstr>
      <vt:lpstr>Презентация PowerPoint</vt:lpstr>
      <vt:lpstr>Important to know</vt:lpstr>
      <vt:lpstr>Appendix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Organizing Map</dc:title>
  <dc:creator>Aidos Sarsembayev</dc:creator>
  <cp:lastModifiedBy>Aidos Sarsembayev</cp:lastModifiedBy>
  <cp:revision>24</cp:revision>
  <dcterms:created xsi:type="dcterms:W3CDTF">2018-04-01T18:27:45Z</dcterms:created>
  <dcterms:modified xsi:type="dcterms:W3CDTF">2018-04-03T19:50:14Z</dcterms:modified>
</cp:coreProperties>
</file>